
<file path=[Content_Types].xml><?xml version="1.0" encoding="utf-8"?>
<Types xmlns="http://schemas.openxmlformats.org/package/2006/content-types">
  <Default Extension="png" ContentType="image/png"/>
  <Default Extension="pdf" ContentType="application/pd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6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7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8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9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  <p:sldMasterId id="2147483666" r:id="rId2"/>
    <p:sldMasterId id="2147483701" r:id="rId3"/>
    <p:sldMasterId id="2147483662" r:id="rId4"/>
    <p:sldMasterId id="2147483695" r:id="rId5"/>
    <p:sldMasterId id="2147483697" r:id="rId6"/>
    <p:sldMasterId id="2147483699" r:id="rId7"/>
    <p:sldMasterId id="2147483703" r:id="rId8"/>
    <p:sldMasterId id="2147483705" r:id="rId9"/>
    <p:sldMasterId id="2147483673" r:id="rId10"/>
  </p:sldMasterIdLst>
  <p:notesMasterIdLst>
    <p:notesMasterId r:id="rId37"/>
  </p:notesMasterIdLst>
  <p:handoutMasterIdLst>
    <p:handoutMasterId r:id="rId38"/>
  </p:handoutMasterIdLst>
  <p:sldIdLst>
    <p:sldId id="256" r:id="rId11"/>
    <p:sldId id="257" r:id="rId12"/>
    <p:sldId id="258" r:id="rId13"/>
    <p:sldId id="282" r:id="rId14"/>
    <p:sldId id="269" r:id="rId15"/>
    <p:sldId id="292" r:id="rId16"/>
    <p:sldId id="296" r:id="rId17"/>
    <p:sldId id="259" r:id="rId18"/>
    <p:sldId id="261" r:id="rId19"/>
    <p:sldId id="274" r:id="rId20"/>
    <p:sldId id="265" r:id="rId21"/>
    <p:sldId id="297" r:id="rId22"/>
    <p:sldId id="279" r:id="rId23"/>
    <p:sldId id="280" r:id="rId24"/>
    <p:sldId id="281" r:id="rId25"/>
    <p:sldId id="295" r:id="rId26"/>
    <p:sldId id="288" r:id="rId27"/>
    <p:sldId id="276" r:id="rId28"/>
    <p:sldId id="278" r:id="rId29"/>
    <p:sldId id="298" r:id="rId30"/>
    <p:sldId id="289" r:id="rId31"/>
    <p:sldId id="299" r:id="rId32"/>
    <p:sldId id="300" r:id="rId33"/>
    <p:sldId id="301" r:id="rId34"/>
    <p:sldId id="302" r:id="rId35"/>
    <p:sldId id="263" r:id="rId3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1F35"/>
    <a:srgbClr val="000000"/>
    <a:srgbClr val="2F5796"/>
    <a:srgbClr val="2F574D"/>
    <a:srgbClr val="2F5700"/>
    <a:srgbClr val="07164D"/>
    <a:srgbClr val="081852"/>
    <a:srgbClr val="42385F"/>
    <a:srgbClr val="D23732"/>
    <a:srgbClr val="BC34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4" autoAdjust="0"/>
    <p:restoredTop sz="94682"/>
  </p:normalViewPr>
  <p:slideViewPr>
    <p:cSldViewPr snapToGrid="0" snapToObjects="1">
      <p:cViewPr varScale="1">
        <p:scale>
          <a:sx n="120" d="100"/>
          <a:sy n="120" d="100"/>
        </p:scale>
        <p:origin x="176" y="96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presProps" Target="presProps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F8666-4BAF-2747-8DDA-B5E0EF46CB9B}" type="datetimeFigureOut">
              <a:rPr lang="en-US" smtClean="0"/>
              <a:pPr/>
              <a:t>10/12/19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4950B-CDFD-304F-914B-D6BF1F1CCA6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pd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d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eg>
</file>

<file path=ppt/media/image5.jpeg>
</file>

<file path=ppt/media/image6.pdf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4187-1356-0B4A-B607-C29727ED112E}" type="datetimeFigureOut">
              <a:rPr lang="en-US" smtClean="0"/>
              <a:pPr/>
              <a:t>10/12/19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FD7A8-CB24-6942-A9BD-39BD474A037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Slide Full Width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C3F3AA0-F6DB-FE47-A702-E7EEB380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26DEA87-87EB-9A4B-8FCB-3F27A4CC898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71E7FDD-C2E5-5249-A9F8-313DB3D7776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085895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FA864BC-59D8-EC43-8DEF-60200B3C9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ACB8B87-1508-2448-956A-192B228423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1653EFA-C7D3-2D4E-BFAD-94C1BC20C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C332736-02FF-FD4D-91FF-5FCE1B10F0E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E728C29-9B5E-E54D-8740-E7B23506D0B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245110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4D6FE81-54E9-7347-A205-504FC2FF1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BA6E938-B138-154B-99CF-9696C70125A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5897858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BD0B18A-A590-1F47-8131-BFB6BE601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3E126F1-EAD1-B54A-A22F-06FD478709C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80EC91E-0DCB-A643-A761-B02FE8B85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sz="40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BEE24F5-1C10-EA43-A5E9-4FA75E3B567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E558E-F970-FE4B-A336-F787DC785EE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3003972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EC55EE0-4991-C84B-8D68-5E2FDEE28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B2A2718-05E5-C445-AF69-76DA539853A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2549405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CC98878-4F62-FF40-9D56-3D26743B3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8E36859-01C0-104C-ABA0-D4207CC85A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737753-7CD0-A548-B0A1-32CF434A7B1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591199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72EE2B5-1F0F-9E4B-B5CA-9E717F5F1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9B241E2-8FB6-F943-B798-E262601148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33958722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F8F791B3-0D7B-A641-958B-5DAE14682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EB98696-0B62-D14A-A6D3-4F3BC1771EB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D413DD53-F98E-A44F-AF88-314E929E9FC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76614"/>
            <a:ext cx="8098637" cy="4071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7126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1280160"/>
            <a:ext cx="6270625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1" y="63944"/>
            <a:ext cx="6270624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25672641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80160"/>
            <a:ext cx="6407331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6407331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4723256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ted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760" y="1280160"/>
            <a:ext cx="6331906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758" y="63944"/>
            <a:ext cx="6331907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9905641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ing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719852"/>
            <a:ext cx="5029200" cy="4128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6559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511956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Two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D33F66B-3F9D-7941-AC9A-DEDF7DAAD5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Session Title – Week #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2AFA089-5A0B-674C-8447-97AEDA72D67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295685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2 -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2083121224"/>
      </p:ext>
    </p:extLst>
  </p:cSld>
  <p:clrMapOvr>
    <a:masterClrMapping/>
  </p:clrMapOvr>
  <p:transition spd="slow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745500668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F9FDD37-938C-0F4A-AC29-8710AC33A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5DF23F8-D96D-E146-A49B-C1485DC94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B8813FD-E2AC-A04C-A0F8-3A047D881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1781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8BD266F-9629-E341-AA53-4D03EFF01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C8F15A5-8EE8-2542-B0FA-E59EE690A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2267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df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10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df"/><Relationship Id="rId5" Type="http://schemas.openxmlformats.org/officeDocument/2006/relationships/image" Target="../media/image3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df"/><Relationship Id="rId5" Type="http://schemas.openxmlformats.org/officeDocument/2006/relationships/image" Target="../media/image4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5.jpe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7.jpe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10.jpe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11.jpe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.png"/><Relationship Id="rId5" Type="http://schemas.openxmlformats.org/officeDocument/2006/relationships/image" Target="../media/image13.pdf"/><Relationship Id="rId4" Type="http://schemas.openxmlformats.org/officeDocument/2006/relationships/image" Target="../media/image1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ilding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36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1945"/>
            <a:ext cx="9144000" cy="5118416"/>
          </a:xfrm>
          <a:prstGeom prst="rect">
            <a:avLst/>
          </a:prstGeom>
          <a:solidFill>
            <a:schemeClr val="accent3">
              <a:alpha val="6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715" r:id="rId2"/>
    <p:sldLayoutId id="2147483716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Illinois-Logo-Full-Color-RGB.png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733365" y="217163"/>
            <a:ext cx="189764" cy="2745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18" r:id="rId2"/>
    <p:sldLayoutId id="2147483726" r:id="rId3"/>
    <p:sldLayoutId id="2147483725" r:id="rId4"/>
    <p:sldLayoutId id="2147483719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457200" indent="0" algn="l" defTabSz="457200" rtl="0" eaLnBrk="1" latinLnBrk="0" hangingPunct="1">
        <a:spcBef>
          <a:spcPct val="20000"/>
        </a:spcBef>
        <a:buFont typeface="Arial"/>
        <a:buNone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914400" indent="0" algn="l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3716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18288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2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BIF interior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936" y="0"/>
            <a:ext cx="9144000" cy="5143500"/>
          </a:xfrm>
          <a:prstGeom prst="rect">
            <a:avLst/>
          </a:prstGeom>
          <a:ln>
            <a:noFill/>
          </a:ln>
        </p:spPr>
      </p:pic>
      <p:sp>
        <p:nvSpPr>
          <p:cNvPr id="15" name="Rectangle 14"/>
          <p:cNvSpPr/>
          <p:nvPr userDrawn="1"/>
        </p:nvSpPr>
        <p:spPr>
          <a:xfrm>
            <a:off x="2936" y="0"/>
            <a:ext cx="9142199" cy="5118416"/>
          </a:xfrm>
          <a:prstGeom prst="rect">
            <a:avLst/>
          </a:prstGeom>
          <a:solidFill>
            <a:schemeClr val="accent3">
              <a:alpha val="78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707" r:id="rId2"/>
    <p:sldLayoutId id="2147483709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172tmc-72dpi.jpg"/>
          <p:cNvPicPr>
            <a:picLocks noChangeAspect="1"/>
          </p:cNvPicPr>
          <p:nvPr userDrawn="1"/>
        </p:nvPicPr>
        <p:blipFill>
          <a:blip r:embed="rId5"/>
          <a:srcRect t="13798"/>
          <a:stretch>
            <a:fillRect/>
          </a:stretch>
        </p:blipFill>
        <p:spPr>
          <a:xfrm>
            <a:off x="0" y="0"/>
            <a:ext cx="9144000" cy="5141059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-6350"/>
            <a:ext cx="9154541" cy="5148261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pic>
        <p:nvPicPr>
          <p:cNvPr id="12" name="Picture 11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  <p:cxnSp>
        <p:nvCxnSpPr>
          <p:cNvPr id="23" name="Straight Connector 22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23" r:id="rId2"/>
    <p:sldLayoutId id="2147483724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IFlobby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-6350"/>
            <a:ext cx="9144000" cy="51482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722" r:id="rId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inkstockPhotos-694054978 (72).jpg"/>
          <p:cNvPicPr>
            <a:picLocks noChangeAspect="1"/>
          </p:cNvPicPr>
          <p:nvPr userDrawn="1"/>
        </p:nvPicPr>
        <p:blipFill>
          <a:blip r:embed="rId4"/>
          <a:srcRect t="5825" b="10485"/>
          <a:stretch>
            <a:fillRect/>
          </a:stretch>
        </p:blipFill>
        <p:spPr>
          <a:xfrm>
            <a:off x="-1" y="2728"/>
            <a:ext cx="9144001" cy="5140772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1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iStock-527370201-72dpi.jpg"/>
          <p:cNvPicPr>
            <a:picLocks noChangeAspect="1"/>
          </p:cNvPicPr>
          <p:nvPr userDrawn="1"/>
        </p:nvPicPr>
        <p:blipFill>
          <a:blip r:embed="rId4"/>
          <a:srcRect b="16222"/>
          <a:stretch>
            <a:fillRect/>
          </a:stretch>
        </p:blipFill>
        <p:spPr>
          <a:xfrm>
            <a:off x="0" y="-6791"/>
            <a:ext cx="9144000" cy="513779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7515" y="-17257"/>
            <a:ext cx="9144000" cy="5148261"/>
          </a:xfrm>
          <a:prstGeom prst="rect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21218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698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304 tmc.jpg"/>
          <p:cNvPicPr>
            <a:picLocks noChangeAspect="1"/>
          </p:cNvPicPr>
          <p:nvPr userDrawn="1"/>
        </p:nvPicPr>
        <p:blipFill>
          <a:blip r:embed="rId4"/>
          <a:srcRect l="517" t="3221" b="9662"/>
          <a:stretch>
            <a:fillRect/>
          </a:stretch>
        </p:blipFill>
        <p:spPr>
          <a:xfrm>
            <a:off x="-10541" y="-15562"/>
            <a:ext cx="9154541" cy="51454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5746" y="-15561"/>
            <a:ext cx="9154541" cy="5145462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17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118tmc-72dpi.jpg"/>
          <p:cNvPicPr>
            <a:picLocks noChangeAspect="1"/>
          </p:cNvPicPr>
          <p:nvPr userDrawn="1"/>
        </p:nvPicPr>
        <p:blipFill>
          <a:blip r:embed="rId4"/>
          <a:srcRect l="652" t="8471" b="1059"/>
          <a:stretch>
            <a:fillRect/>
          </a:stretch>
        </p:blipFill>
        <p:spPr>
          <a:xfrm>
            <a:off x="0" y="-22239"/>
            <a:ext cx="9161011" cy="5143903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-17483"/>
            <a:ext cx="9154541" cy="5152140"/>
          </a:xfrm>
          <a:prstGeom prst="rect">
            <a:avLst/>
          </a:prstGeom>
          <a:solidFill>
            <a:schemeClr val="accent2">
              <a:alpha val="6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13704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04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if interior.jpg"/>
          <p:cNvPicPr>
            <a:picLocks noChangeAspect="1"/>
          </p:cNvPicPr>
          <p:nvPr userDrawn="1"/>
        </p:nvPicPr>
        <p:blipFill>
          <a:blip r:embed="rId4"/>
          <a:srcRect r="7400" b="6667"/>
          <a:stretch>
            <a:fillRect/>
          </a:stretch>
        </p:blipFill>
        <p:spPr>
          <a:xfrm>
            <a:off x="0" y="0"/>
            <a:ext cx="9172992" cy="513116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23739" y="0"/>
            <a:ext cx="9191479" cy="5143500"/>
          </a:xfrm>
          <a:prstGeom prst="rect">
            <a:avLst/>
          </a:prstGeom>
          <a:solidFill>
            <a:srgbClr val="FFFFFF">
              <a:alpha val="8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23739" y="5131168"/>
            <a:ext cx="9191479" cy="12332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55412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06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033670"/>
            <a:ext cx="8254820" cy="1788446"/>
          </a:xfrm>
        </p:spPr>
        <p:txBody>
          <a:bodyPr/>
          <a:lstStyle/>
          <a:p>
            <a:r>
              <a:rPr lang="en-US" sz="3600" dirty="0"/>
              <a:t>ACCY577 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Machine Learning for Accounting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6193" y="3338623"/>
            <a:ext cx="8254819" cy="608499"/>
          </a:xfrm>
        </p:spPr>
        <p:txBody>
          <a:bodyPr/>
          <a:lstStyle/>
          <a:p>
            <a:r>
              <a:rPr lang="en-US" sz="2800" dirty="0"/>
              <a:t>Module 8: Introduction to Time Series Data</a:t>
            </a:r>
          </a:p>
          <a:p>
            <a:r>
              <a:rPr lang="en-US" sz="2800" dirty="0"/>
              <a:t> </a:t>
            </a:r>
            <a:endParaRPr lang="en-US" sz="3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7090E2-D0BC-7D4F-925E-F49E9C8192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z="28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3594994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80DB195-0533-E640-8C9B-6E87843E3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522" y="646366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Data - Beijing Environment</a:t>
            </a:r>
          </a:p>
        </p:txBody>
      </p:sp>
      <p:pic>
        <p:nvPicPr>
          <p:cNvPr id="36" name="Content Placeholder 35">
            <a:extLst>
              <a:ext uri="{FF2B5EF4-FFF2-40B4-BE49-F238E27FC236}">
                <a16:creationId xmlns:a16="http://schemas.microsoft.com/office/drawing/2014/main" id="{C7B0CAB1-47A3-1346-83AC-EABAE18B2C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7100" y="1602581"/>
            <a:ext cx="4484872" cy="2590640"/>
          </a:xfrm>
        </p:spPr>
      </p:pic>
    </p:spTree>
    <p:extLst>
      <p:ext uri="{BB962C8B-B14F-4D97-AF65-F5344CB8AC3E}">
        <p14:creationId xmlns:p14="http://schemas.microsoft.com/office/powerpoint/2010/main" val="2884739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381" y="247157"/>
            <a:ext cx="6737670" cy="655908"/>
          </a:xfrm>
        </p:spPr>
        <p:txBody>
          <a:bodyPr>
            <a:noAutofit/>
          </a:bodyPr>
          <a:lstStyle/>
          <a:p>
            <a:r>
              <a:rPr lang="en-US" sz="2400" dirty="0"/>
              <a:t>Create Time Index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F0674170-EB07-8343-92FE-574ACE181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381" y="903065"/>
            <a:ext cx="7755145" cy="97889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D0F6AE6-39D3-EF4C-BAF1-1717AD0DD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266" y="2003647"/>
            <a:ext cx="6565900" cy="260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1392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435" y="746887"/>
            <a:ext cx="6737670" cy="655908"/>
          </a:xfrm>
        </p:spPr>
        <p:txBody>
          <a:bodyPr>
            <a:noAutofit/>
          </a:bodyPr>
          <a:lstStyle/>
          <a:p>
            <a:r>
              <a:rPr lang="en-US" sz="2400" dirty="0"/>
              <a:t>Create Time Index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595667-C632-A34F-A41D-C2115F32B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435" y="1480584"/>
            <a:ext cx="29210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2588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38061F-BADC-524C-AD9B-8F8704AC3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810" y="317196"/>
            <a:ext cx="6115049" cy="655908"/>
          </a:xfrm>
        </p:spPr>
        <p:txBody>
          <a:bodyPr>
            <a:noAutofit/>
          </a:bodyPr>
          <a:lstStyle/>
          <a:p>
            <a:r>
              <a:rPr lang="en-US" sz="2400" dirty="0"/>
              <a:t>Handling Missing Values</a:t>
            </a:r>
          </a:p>
        </p:txBody>
      </p:sp>
      <p:pic>
        <p:nvPicPr>
          <p:cNvPr id="31" name="Content Placeholder 30">
            <a:extLst>
              <a:ext uri="{FF2B5EF4-FFF2-40B4-BE49-F238E27FC236}">
                <a16:creationId xmlns:a16="http://schemas.microsoft.com/office/drawing/2014/main" id="{B183D2DA-BE82-7449-812F-E6D389AD29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810" y="1697107"/>
            <a:ext cx="8398945" cy="397507"/>
          </a:xfrm>
        </p:spPr>
      </p:pic>
    </p:spTree>
    <p:extLst>
      <p:ext uri="{BB962C8B-B14F-4D97-AF65-F5344CB8AC3E}">
        <p14:creationId xmlns:p14="http://schemas.microsoft.com/office/powerpoint/2010/main" val="3939985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38061F-BADC-524C-AD9B-8F8704AC3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964" y="772627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Plot Time Series Data</a:t>
            </a:r>
          </a:p>
        </p:txBody>
      </p:sp>
      <p:pic>
        <p:nvPicPr>
          <p:cNvPr id="28" name="Content Placeholder 27">
            <a:extLst>
              <a:ext uri="{FF2B5EF4-FFF2-40B4-BE49-F238E27FC236}">
                <a16:creationId xmlns:a16="http://schemas.microsoft.com/office/drawing/2014/main" id="{60B98527-260D-6F42-B2D2-E32320F3AF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6964" y="1883704"/>
            <a:ext cx="5029200" cy="1970075"/>
          </a:xfrm>
        </p:spPr>
      </p:pic>
    </p:spTree>
    <p:extLst>
      <p:ext uri="{BB962C8B-B14F-4D97-AF65-F5344CB8AC3E}">
        <p14:creationId xmlns:p14="http://schemas.microsoft.com/office/powerpoint/2010/main" val="14717697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75310"/>
            <a:ext cx="8241527" cy="655908"/>
          </a:xfrm>
        </p:spPr>
        <p:txBody>
          <a:bodyPr>
            <a:normAutofit/>
          </a:bodyPr>
          <a:lstStyle/>
          <a:p>
            <a:r>
              <a:rPr lang="en-US" sz="2400" dirty="0"/>
              <a:t>Plot Time Series 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6BD52F-6A31-1B4D-BC52-BC9FEFB975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6" name="Content Placeholder 25">
            <a:extLst>
              <a:ext uri="{FF2B5EF4-FFF2-40B4-BE49-F238E27FC236}">
                <a16:creationId xmlns:a16="http://schemas.microsoft.com/office/drawing/2014/main" id="{203A1624-57E7-594B-AF37-736087F789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8707" y="1693712"/>
            <a:ext cx="5943600" cy="3204578"/>
          </a:xfrm>
        </p:spPr>
      </p:pic>
    </p:spTree>
    <p:extLst>
      <p:ext uri="{BB962C8B-B14F-4D97-AF65-F5344CB8AC3E}">
        <p14:creationId xmlns:p14="http://schemas.microsoft.com/office/powerpoint/2010/main" val="40164923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702901"/>
            <a:ext cx="8241527" cy="655908"/>
          </a:xfrm>
        </p:spPr>
        <p:txBody>
          <a:bodyPr>
            <a:normAutofit/>
          </a:bodyPr>
          <a:lstStyle/>
          <a:p>
            <a:r>
              <a:rPr lang="en-US" sz="2400" dirty="0"/>
              <a:t>Time Series Data Slicing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BB1F5015-EDDF-EC42-A828-A2871092F3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6688" y="1939860"/>
            <a:ext cx="6672398" cy="1590150"/>
          </a:xfrm>
        </p:spPr>
      </p:pic>
    </p:spTree>
    <p:extLst>
      <p:ext uri="{BB962C8B-B14F-4D97-AF65-F5344CB8AC3E}">
        <p14:creationId xmlns:p14="http://schemas.microsoft.com/office/powerpoint/2010/main" val="2165957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09860"/>
            <a:ext cx="8241527" cy="655908"/>
          </a:xfrm>
        </p:spPr>
        <p:txBody>
          <a:bodyPr>
            <a:noAutofit/>
          </a:bodyPr>
          <a:lstStyle/>
          <a:p>
            <a:r>
              <a:rPr lang="en-US" sz="2400" dirty="0"/>
              <a:t>Rolling Statistics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6BD52F-6A31-1B4D-BC52-BC9FEFB975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695D1F4E-FCF3-374E-A1F1-E96DB97C1A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873" y="1165768"/>
            <a:ext cx="3162300" cy="1092200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60CE8A9-089C-C24A-A022-A10341CB0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0158" y="1629381"/>
            <a:ext cx="6283842" cy="349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6507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ECE6F4-E0DF-DD4A-8BFC-E0B6877CE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628" y="603892"/>
            <a:ext cx="6131614" cy="655908"/>
          </a:xfrm>
        </p:spPr>
        <p:txBody>
          <a:bodyPr>
            <a:normAutofit/>
          </a:bodyPr>
          <a:lstStyle/>
          <a:p>
            <a:r>
              <a:rPr lang="en-US" sz="2400" dirty="0"/>
              <a:t>Death Cross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84A8F4-B8C8-D944-9279-2DC9E9C7DC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7" name="Content Placeholder 26">
            <a:extLst>
              <a:ext uri="{FF2B5EF4-FFF2-40B4-BE49-F238E27FC236}">
                <a16:creationId xmlns:a16="http://schemas.microsoft.com/office/drawing/2014/main" id="{DFBAED35-ADD0-3C43-9DD8-AF5A667EF7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1628" y="1449136"/>
            <a:ext cx="5699051" cy="3024594"/>
          </a:xfrm>
        </p:spPr>
      </p:pic>
    </p:spTree>
    <p:extLst>
      <p:ext uri="{BB962C8B-B14F-4D97-AF65-F5344CB8AC3E}">
        <p14:creationId xmlns:p14="http://schemas.microsoft.com/office/powerpoint/2010/main" val="12957696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ECE6F4-E0DF-DD4A-8BFC-E0B6877CE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359" y="701949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Resampling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E602FF6-0115-464B-8A69-3148715D10A4}"/>
              </a:ext>
            </a:extLst>
          </p:cNvPr>
          <p:cNvSpPr txBox="1"/>
          <p:nvPr/>
        </p:nvSpPr>
        <p:spPr>
          <a:xfrm>
            <a:off x="733648" y="1783160"/>
            <a:ext cx="584790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B</a:t>
            </a:r>
            <a:r>
              <a:rPr lang="en-US" dirty="0"/>
              <a:t>:      business day frequency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</a:t>
            </a:r>
            <a:r>
              <a:rPr lang="en-US" dirty="0"/>
              <a:t>:      calendar day frequency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W</a:t>
            </a:r>
            <a:r>
              <a:rPr lang="en-US" dirty="0"/>
              <a:t>:     weekly frequency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</a:t>
            </a:r>
            <a:r>
              <a:rPr lang="en-US" dirty="0"/>
              <a:t>:     month end frequency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BM</a:t>
            </a:r>
            <a:r>
              <a:rPr lang="en-US" dirty="0"/>
              <a:t>:   business month end frequency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MS</a:t>
            </a:r>
            <a:r>
              <a:rPr lang="en-US" dirty="0"/>
              <a:t>:   month start frequency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BMS</a:t>
            </a:r>
            <a:r>
              <a:rPr lang="en-US" dirty="0"/>
              <a:t>: business month start frequency</a:t>
            </a:r>
          </a:p>
        </p:txBody>
      </p:sp>
    </p:spTree>
    <p:extLst>
      <p:ext uri="{BB962C8B-B14F-4D97-AF65-F5344CB8AC3E}">
        <p14:creationId xmlns:p14="http://schemas.microsoft.com/office/powerpoint/2010/main" val="753608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14400" y="602161"/>
            <a:ext cx="7947330" cy="712670"/>
          </a:xfrm>
        </p:spPr>
        <p:txBody>
          <a:bodyPr>
            <a:noAutofit/>
          </a:bodyPr>
          <a:lstStyle/>
          <a:p>
            <a:r>
              <a:rPr lang="en-US" sz="2400" dirty="0"/>
              <a:t>Lesson 1: Working with Times and Dates</a:t>
            </a: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F757DA0-B202-554D-B09B-1FE2AE9BA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158949"/>
            <a:ext cx="6485860" cy="3325513"/>
          </a:xfrm>
        </p:spPr>
        <p:txBody>
          <a:bodyPr>
            <a:normAutofit/>
          </a:bodyPr>
          <a:lstStyle/>
          <a:p>
            <a:r>
              <a:rPr lang="en-US" sz="2200" b="1" dirty="0"/>
              <a:t>Date Time Related Modules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/>
              <a:t>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/>
              <a:t>datetime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900" dirty="0"/>
              <a:t>time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900" dirty="0"/>
              <a:t>date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900" b="1" dirty="0"/>
              <a:t>datetime</a:t>
            </a:r>
            <a:endParaRPr lang="en-US" sz="19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900" dirty="0" err="1"/>
              <a:t>timezone</a:t>
            </a:r>
            <a:endParaRPr lang="en-US" sz="19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900" b="1" dirty="0" err="1"/>
              <a:t>timedelta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10717714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ECE6F4-E0DF-DD4A-8BFC-E0B6877CE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359" y="701949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Resampling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85492A-B928-1948-95D2-4B321DB8B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359" y="1545708"/>
            <a:ext cx="4076700" cy="457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A93AD7B-783E-994A-9BC3-006B9BA4E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359" y="2447999"/>
            <a:ext cx="4216400" cy="16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7002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94813F9-20EA-EE43-B3BC-31E93BEFE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Seasonal Decomposition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B33DBD-BF49-2145-900E-941E2AEA63FD}"/>
              </a:ext>
            </a:extLst>
          </p:cNvPr>
          <p:cNvSpPr txBox="1"/>
          <p:nvPr/>
        </p:nvSpPr>
        <p:spPr>
          <a:xfrm>
            <a:off x="595423" y="1007059"/>
            <a:ext cx="6432723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Level</a:t>
            </a:r>
            <a:r>
              <a:rPr lang="en-US" sz="2000" dirty="0"/>
              <a:t>: The average value in the series.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Trend</a:t>
            </a:r>
            <a:r>
              <a:rPr lang="en-US" sz="2000" dirty="0"/>
              <a:t>: The underlying trend in the series.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Seasonality</a:t>
            </a:r>
            <a:r>
              <a:rPr lang="en-US" sz="2000" dirty="0"/>
              <a:t>: The repeating short-term cycle in the series.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Noise</a:t>
            </a:r>
            <a:r>
              <a:rPr lang="en-US" sz="2000" dirty="0"/>
              <a:t>: The random variation in the series, aka residual.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2870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94813F9-20EA-EE43-B3BC-31E93BEFE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72018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Seasonal Decomposition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F6522F-4E36-524E-87E7-FAB655959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846902"/>
            <a:ext cx="62611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3798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94813F9-20EA-EE43-B3BC-31E93BEFE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51023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Seasonal Decomposition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D9F05A-5EC4-E84F-94B2-6352757268F3}"/>
              </a:ext>
            </a:extLst>
          </p:cNvPr>
          <p:cNvSpPr txBox="1"/>
          <p:nvPr/>
        </p:nvSpPr>
        <p:spPr>
          <a:xfrm>
            <a:off x="574158" y="1190846"/>
            <a:ext cx="7777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B271E3-4DA8-F34E-A57F-B7D7D5DB1D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252" y="1190846"/>
            <a:ext cx="6365540" cy="358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0823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94813F9-20EA-EE43-B3BC-31E93BEFE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51023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Seasonal Decomposition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D9F05A-5EC4-E84F-94B2-6352757268F3}"/>
              </a:ext>
            </a:extLst>
          </p:cNvPr>
          <p:cNvSpPr txBox="1"/>
          <p:nvPr/>
        </p:nvSpPr>
        <p:spPr>
          <a:xfrm>
            <a:off x="574158" y="1190846"/>
            <a:ext cx="13692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Seasonality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49F4D3-FDEC-4241-8F0D-406DF8D1F7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349" y="1190846"/>
            <a:ext cx="6598195" cy="3767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8019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94813F9-20EA-EE43-B3BC-31E93BEFE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51023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Seasonal Decomposition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D9F05A-5EC4-E84F-94B2-6352757268F3}"/>
              </a:ext>
            </a:extLst>
          </p:cNvPr>
          <p:cNvSpPr txBox="1"/>
          <p:nvPr/>
        </p:nvSpPr>
        <p:spPr>
          <a:xfrm>
            <a:off x="563526" y="1390901"/>
            <a:ext cx="10602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Residual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2C38E0-7BCA-324A-9BD6-26C7DDBA3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595" y="1390901"/>
            <a:ext cx="5989164" cy="3430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6232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431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3923" y="158868"/>
            <a:ext cx="7737641" cy="778894"/>
          </a:xfrm>
        </p:spPr>
        <p:txBody>
          <a:bodyPr>
            <a:noAutofit/>
          </a:bodyPr>
          <a:lstStyle/>
          <a:p>
            <a:r>
              <a:rPr lang="en-US" sz="2400" dirty="0"/>
              <a:t>time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0A703C3-6B6B-6649-83F7-7492D0939CDD}"/>
              </a:ext>
            </a:extLst>
          </p:cNvPr>
          <p:cNvSpPr txBox="1"/>
          <p:nvPr/>
        </p:nvSpPr>
        <p:spPr>
          <a:xfrm>
            <a:off x="733923" y="937762"/>
            <a:ext cx="279390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Epoch: 1/1/1970(UTC)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timestamp</a:t>
            </a:r>
          </a:p>
          <a:p>
            <a:endParaRPr lang="en-US" sz="2000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B3C8B71F-CCC8-1645-8BA9-94ABCF2366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129" y="1716656"/>
            <a:ext cx="24257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084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08352" y="474354"/>
            <a:ext cx="7737641" cy="778894"/>
          </a:xfrm>
        </p:spPr>
        <p:txBody>
          <a:bodyPr>
            <a:noAutofit/>
          </a:bodyPr>
          <a:lstStyle/>
          <a:p>
            <a:r>
              <a:rPr lang="en-US" sz="2400" dirty="0"/>
              <a:t>datetime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AF13B56-EA81-F44F-84E5-F4FE28F3F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665" y="1253248"/>
            <a:ext cx="5278474" cy="3450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753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18984" y="344218"/>
            <a:ext cx="7737641" cy="778894"/>
          </a:xfrm>
        </p:spPr>
        <p:txBody>
          <a:bodyPr>
            <a:noAutofit/>
          </a:bodyPr>
          <a:lstStyle/>
          <a:p>
            <a:r>
              <a:rPr lang="en-US" sz="2400" dirty="0"/>
              <a:t>Datetime Format</a:t>
            </a:r>
            <a:br>
              <a:rPr lang="en-US" sz="2400" dirty="0"/>
            </a:br>
            <a:endParaRPr lang="en-US" sz="2400" dirty="0"/>
          </a:p>
        </p:txBody>
      </p:sp>
      <p:pic>
        <p:nvPicPr>
          <p:cNvPr id="34" name="Content Placeholder 33">
            <a:extLst>
              <a:ext uri="{FF2B5EF4-FFF2-40B4-BE49-F238E27FC236}">
                <a16:creationId xmlns:a16="http://schemas.microsoft.com/office/drawing/2014/main" id="{A83B87F1-BEAC-FD47-B601-57425BCED3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0976" y="1450532"/>
            <a:ext cx="4940300" cy="2120900"/>
          </a:xfrm>
        </p:spPr>
      </p:pic>
    </p:spTree>
    <p:extLst>
      <p:ext uri="{BB962C8B-B14F-4D97-AF65-F5344CB8AC3E}">
        <p14:creationId xmlns:p14="http://schemas.microsoft.com/office/powerpoint/2010/main" val="2691646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18984" y="344218"/>
            <a:ext cx="7737641" cy="778894"/>
          </a:xfrm>
        </p:spPr>
        <p:txBody>
          <a:bodyPr>
            <a:noAutofit/>
          </a:bodyPr>
          <a:lstStyle/>
          <a:p>
            <a:r>
              <a:rPr lang="en-US" sz="2400" dirty="0"/>
              <a:t>Datetime to String</a:t>
            </a:r>
            <a:br>
              <a:rPr lang="en-US" sz="2400" dirty="0"/>
            </a:br>
            <a:endParaRPr lang="en-US" sz="2400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E524364-56F4-B047-A236-53F3999958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8340" y="1366948"/>
            <a:ext cx="5537200" cy="2755900"/>
          </a:xfrm>
        </p:spPr>
      </p:pic>
    </p:spTree>
    <p:extLst>
      <p:ext uri="{BB962C8B-B14F-4D97-AF65-F5344CB8AC3E}">
        <p14:creationId xmlns:p14="http://schemas.microsoft.com/office/powerpoint/2010/main" val="135985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18984" y="344218"/>
            <a:ext cx="7737641" cy="778894"/>
          </a:xfrm>
        </p:spPr>
        <p:txBody>
          <a:bodyPr>
            <a:noAutofit/>
          </a:bodyPr>
          <a:lstStyle/>
          <a:p>
            <a:r>
              <a:rPr lang="en-US" sz="2400" dirty="0"/>
              <a:t>String to Datetime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D3FA5DB-8DDC-A04B-8D6F-3BB7FC5467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8984" y="1865497"/>
            <a:ext cx="5461000" cy="1333500"/>
          </a:xfrm>
        </p:spPr>
      </p:pic>
    </p:spTree>
    <p:extLst>
      <p:ext uri="{BB962C8B-B14F-4D97-AF65-F5344CB8AC3E}">
        <p14:creationId xmlns:p14="http://schemas.microsoft.com/office/powerpoint/2010/main" val="929187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57546" y="889711"/>
            <a:ext cx="6407331" cy="492519"/>
          </a:xfrm>
        </p:spPr>
        <p:txBody>
          <a:bodyPr>
            <a:normAutofit/>
          </a:bodyPr>
          <a:lstStyle/>
          <a:p>
            <a:r>
              <a:rPr lang="en-US" sz="2400" dirty="0" err="1"/>
              <a:t>DataFrame</a:t>
            </a:r>
            <a:r>
              <a:rPr lang="en-US" sz="2400" dirty="0"/>
              <a:t> datetime Manipulation</a:t>
            </a:r>
          </a:p>
        </p:txBody>
      </p:sp>
      <p:pic>
        <p:nvPicPr>
          <p:cNvPr id="41" name="Content Placeholder 40">
            <a:extLst>
              <a:ext uri="{FF2B5EF4-FFF2-40B4-BE49-F238E27FC236}">
                <a16:creationId xmlns:a16="http://schemas.microsoft.com/office/drawing/2014/main" id="{392D14DB-3645-9848-91FA-FBFD4F2C07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7546" y="2231139"/>
            <a:ext cx="4432300" cy="368300"/>
          </a:xfrm>
        </p:spPr>
      </p:pic>
    </p:spTree>
    <p:extLst>
      <p:ext uri="{BB962C8B-B14F-4D97-AF65-F5344CB8AC3E}">
        <p14:creationId xmlns:p14="http://schemas.microsoft.com/office/powerpoint/2010/main" val="39251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95424" y="531088"/>
            <a:ext cx="8098637" cy="655908"/>
          </a:xfrm>
        </p:spPr>
        <p:txBody>
          <a:bodyPr>
            <a:noAutofit/>
          </a:bodyPr>
          <a:lstStyle/>
          <a:p>
            <a:r>
              <a:rPr lang="en-US" sz="2400" dirty="0"/>
              <a:t>Lesson 2: Analyzing Time Series Data</a:t>
            </a: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130391-61C6-F64E-8217-453ED37973F0}"/>
              </a:ext>
            </a:extLst>
          </p:cNvPr>
          <p:cNvSpPr txBox="1"/>
          <p:nvPr/>
        </p:nvSpPr>
        <p:spPr>
          <a:xfrm>
            <a:off x="786809" y="1711841"/>
            <a:ext cx="541853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Time Series Data</a:t>
            </a:r>
          </a:p>
          <a:p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 series of data points indexed in time order.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Normally with equal intervals between indexes.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Examples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Daily Dow Jones Index Close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Hourly Weather Data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65398169"/>
      </p:ext>
    </p:extLst>
  </p:cSld>
  <p:clrMapOvr>
    <a:masterClrMapping/>
  </p:clrMapOvr>
</p:sld>
</file>

<file path=ppt/theme/theme1.xml><?xml version="1.0" encoding="utf-8"?>
<a:theme xmlns:a="http://schemas.openxmlformats.org/drawingml/2006/main" name="BIF Ex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26029E7F-8FBE-4A6E-87DE-89DBB63857CB}"/>
    </a:ext>
  </a:extLst>
</a:theme>
</file>

<file path=ppt/theme/theme10.xml><?xml version="1.0" encoding="utf-8"?>
<a:theme xmlns:a="http://schemas.openxmlformats.org/drawingml/2006/main" name="Office Them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DB3BC4B2-A86F-4A0C-848B-88A1C0550996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IF In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82A2E09-5814-4F7F-8CD5-BB17B64AF808}"/>
    </a:ext>
  </a:extLst>
</a:theme>
</file>

<file path=ppt/theme/theme3.xml><?xml version="1.0" encoding="utf-8"?>
<a:theme xmlns:a="http://schemas.openxmlformats.org/drawingml/2006/main" name="Older Student Sidewalk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743145AE-E926-4A43-BA01-97A5AB94DA86}"/>
    </a:ext>
  </a:extLst>
</a:theme>
</file>

<file path=ppt/theme/theme4.xml><?xml version="1.0" encoding="utf-8"?>
<a:theme xmlns:a="http://schemas.openxmlformats.org/drawingml/2006/main" name="Subtitle Slide Undergrads in Atrium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956E6EF-CB1F-4ECC-8FC4-6378B3BAF020}"/>
    </a:ext>
  </a:extLst>
</a:theme>
</file>

<file path=ppt/theme/theme5.xml><?xml version="1.0" encoding="utf-8"?>
<a:theme xmlns:a="http://schemas.openxmlformats.org/drawingml/2006/main" name="Student and Date Collag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C18C8C76-69DC-47CF-8741-B6636E12AF0C}"/>
    </a:ext>
  </a:extLst>
</a:theme>
</file>

<file path=ppt/theme/theme6.xml><?xml version="1.0" encoding="utf-8"?>
<a:theme xmlns:a="http://schemas.openxmlformats.org/drawingml/2006/main" name="3 Students Collaborating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58DB38E6-B4DE-4F79-8184-F4A2681E5D11}"/>
    </a:ext>
  </a:extLst>
</a:theme>
</file>

<file path=ppt/theme/theme7.xml><?xml version="1.0" encoding="utf-8"?>
<a:theme xmlns:a="http://schemas.openxmlformats.org/drawingml/2006/main" name="Formally Dress Older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3511AF49-D972-4728-BB09-86AF7E9867EC}"/>
    </a:ext>
  </a:extLst>
</a:theme>
</file>

<file path=ppt/theme/theme8.xml><?xml version="1.0" encoding="utf-8"?>
<a:theme xmlns:a="http://schemas.openxmlformats.org/drawingml/2006/main" name="Female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CFEEBB9-38B4-477D-91E5-6C7EB178AAFF}"/>
    </a:ext>
  </a:extLst>
</a:theme>
</file>

<file path=ppt/theme/theme9.xml><?xml version="1.0" encoding="utf-8"?>
<a:theme xmlns:a="http://schemas.openxmlformats.org/drawingml/2006/main" name="Informal Smiling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E68B7B43-E315-4675-B75C-B94038DBB98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BIF Exterior</Template>
  <TotalTime>4119</TotalTime>
  <Words>206</Words>
  <Application>Microsoft Macintosh PowerPoint</Application>
  <PresentationFormat>On-screen Show (16:9)</PresentationFormat>
  <Paragraphs>59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26</vt:i4>
      </vt:variant>
    </vt:vector>
  </HeadingPairs>
  <TitlesOfParts>
    <vt:vector size="38" baseType="lpstr">
      <vt:lpstr>Arial</vt:lpstr>
      <vt:lpstr>Calibri</vt:lpstr>
      <vt:lpstr>BIF Exterior</vt:lpstr>
      <vt:lpstr>BIF Interior</vt:lpstr>
      <vt:lpstr>Older Student Sidewalk</vt:lpstr>
      <vt:lpstr>Subtitle Slide Undergrads in Atrium</vt:lpstr>
      <vt:lpstr>Student and Date Collage</vt:lpstr>
      <vt:lpstr>3 Students Collaborating</vt:lpstr>
      <vt:lpstr>Formally Dress Older Student</vt:lpstr>
      <vt:lpstr>Female Student</vt:lpstr>
      <vt:lpstr>Informal Smiling Student</vt:lpstr>
      <vt:lpstr>Office Theme</vt:lpstr>
      <vt:lpstr>ACCY577   Machine Learning for Accounting</vt:lpstr>
      <vt:lpstr>Lesson 1: Working with Times and Dates     </vt:lpstr>
      <vt:lpstr>time</vt:lpstr>
      <vt:lpstr>datetime</vt:lpstr>
      <vt:lpstr>Datetime Format </vt:lpstr>
      <vt:lpstr>Datetime to String </vt:lpstr>
      <vt:lpstr>String to Datetime</vt:lpstr>
      <vt:lpstr>DataFrame datetime Manipulation</vt:lpstr>
      <vt:lpstr>Lesson 2: Analyzing Time Series Data  </vt:lpstr>
      <vt:lpstr>Data - Beijing Environment</vt:lpstr>
      <vt:lpstr>Create Time Index</vt:lpstr>
      <vt:lpstr>Create Time Index</vt:lpstr>
      <vt:lpstr>Handling Missing Values</vt:lpstr>
      <vt:lpstr>Plot Time Series Data</vt:lpstr>
      <vt:lpstr>Plot Time Series Data</vt:lpstr>
      <vt:lpstr>Time Series Data Slicing</vt:lpstr>
      <vt:lpstr>Rolling Statistics</vt:lpstr>
      <vt:lpstr>Death Cross</vt:lpstr>
      <vt:lpstr>Resampling</vt:lpstr>
      <vt:lpstr>Resampling</vt:lpstr>
      <vt:lpstr>Seasonal Decomposition</vt:lpstr>
      <vt:lpstr>Seasonal Decomposition</vt:lpstr>
      <vt:lpstr>Seasonal Decomposition</vt:lpstr>
      <vt:lpstr>Seasonal Decomposition</vt:lpstr>
      <vt:lpstr>Seasonal Decomposition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ACCY577   Machine Learning for Accounting</dc:title>
  <dc:creator>Lu, Zhenzhong Linden</dc:creator>
  <cp:lastModifiedBy>Lu, Zhenzhong Linden</cp:lastModifiedBy>
  <cp:revision>49</cp:revision>
  <dcterms:created xsi:type="dcterms:W3CDTF">2019-10-12T20:28:15Z</dcterms:created>
  <dcterms:modified xsi:type="dcterms:W3CDTF">2019-10-15T17:07:32Z</dcterms:modified>
</cp:coreProperties>
</file>

<file path=docProps/thumbnail.jpeg>
</file>